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31"/>
  </p:notesMasterIdLst>
  <p:handoutMasterIdLst>
    <p:handoutMasterId r:id="rId32"/>
  </p:handoutMasterIdLst>
  <p:sldIdLst>
    <p:sldId id="292" r:id="rId6"/>
    <p:sldId id="286" r:id="rId7"/>
    <p:sldId id="1845" r:id="rId8"/>
    <p:sldId id="1869" r:id="rId9"/>
    <p:sldId id="1863" r:id="rId10"/>
    <p:sldId id="1870" r:id="rId11"/>
    <p:sldId id="287" r:id="rId12"/>
    <p:sldId id="1849" r:id="rId13"/>
    <p:sldId id="268" r:id="rId14"/>
    <p:sldId id="288" r:id="rId15"/>
    <p:sldId id="1861" r:id="rId16"/>
    <p:sldId id="1862" r:id="rId17"/>
    <p:sldId id="1866" r:id="rId18"/>
    <p:sldId id="1876" r:id="rId19"/>
    <p:sldId id="1871" r:id="rId20"/>
    <p:sldId id="1872" r:id="rId21"/>
    <p:sldId id="1873" r:id="rId22"/>
    <p:sldId id="1874" r:id="rId23"/>
    <p:sldId id="1877" r:id="rId24"/>
    <p:sldId id="1875" r:id="rId25"/>
    <p:sldId id="1844" r:id="rId26"/>
    <p:sldId id="1878" r:id="rId27"/>
    <p:sldId id="1867" r:id="rId28"/>
    <p:sldId id="1840" r:id="rId29"/>
    <p:sldId id="293" r:id="rId3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6AC"/>
    <a:srgbClr val="23406F"/>
    <a:srgbClr val="37A1CE"/>
    <a:srgbClr val="0C365F"/>
    <a:srgbClr val="003773"/>
    <a:srgbClr val="9DCB3A"/>
    <a:srgbClr val="EA1765"/>
    <a:srgbClr val="39A2CF"/>
    <a:srgbClr val="E98B0D"/>
    <a:srgbClr val="7A7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>
        <p:scale>
          <a:sx n="68" d="100"/>
          <a:sy n="68" d="100"/>
        </p:scale>
        <p:origin x="102" y="3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15/10/2025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15/10/2025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Seems</a:t>
            </a:r>
            <a:r>
              <a:rPr lang="it-IT" dirty="0"/>
              <a:t> working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687ED-97F4-438A-8B9D-80A168E682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Unfortunately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potentially</a:t>
            </a:r>
            <a:r>
              <a:rPr lang="it-IT" dirty="0"/>
              <a:t> «futile»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cannot</a:t>
            </a:r>
            <a:r>
              <a:rPr lang="it-IT" dirty="0"/>
              <a:t> be </a:t>
            </a:r>
            <a:r>
              <a:rPr lang="it-IT" dirty="0" err="1"/>
              <a:t>engaged</a:t>
            </a:r>
            <a:r>
              <a:rPr lang="it-IT" dirty="0"/>
              <a:t> 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687ED-97F4-438A-8B9D-80A168E682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687ED-97F4-438A-8B9D-80A168E682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7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687ED-97F4-438A-8B9D-80A168E6824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81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150487" y="-9658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099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105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57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25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60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26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369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828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22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324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15/10/2025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ACD8-F02B-E148-AE02-F7DC5673B878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690A-16F7-854A-AE0F-39ABE3274D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2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2058" y="193183"/>
            <a:ext cx="7029454" cy="1616653"/>
          </a:xfrm>
        </p:spPr>
        <p:txBody>
          <a:bodyPr>
            <a:normAutofit/>
          </a:bodyPr>
          <a:lstStyle/>
          <a:p>
            <a:pPr algn="ctr"/>
            <a:r>
              <a:rPr lang="it-IT" sz="5000" dirty="0">
                <a:solidFill>
                  <a:srgbClr val="003773"/>
                </a:solidFill>
              </a:rPr>
              <a:t>Protocolli Multidisciplinari nel Fine Vita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341" y="5146003"/>
            <a:ext cx="7147698" cy="1279652"/>
          </a:xfrm>
        </p:spPr>
        <p:txBody>
          <a:bodyPr>
            <a:normAutofit fontScale="55000" lnSpcReduction="20000"/>
          </a:bodyPr>
          <a:lstStyle/>
          <a:p>
            <a:r>
              <a:rPr lang="it-IT" sz="2800" b="1" dirty="0">
                <a:solidFill>
                  <a:srgbClr val="78A6AC"/>
                </a:solidFill>
              </a:rPr>
              <a:t>Antonio la greca</a:t>
            </a:r>
          </a:p>
          <a:p>
            <a:r>
              <a:rPr lang="it-IT" sz="2800" b="1" dirty="0">
                <a:solidFill>
                  <a:srgbClr val="78A6AC"/>
                </a:solidFill>
              </a:rPr>
              <a:t>Fondazione policlinico universitario a. gemelli </a:t>
            </a:r>
            <a:r>
              <a:rPr lang="it-IT" sz="2800" b="1" dirty="0" err="1">
                <a:solidFill>
                  <a:srgbClr val="78A6AC"/>
                </a:solidFill>
              </a:rPr>
              <a:t>irccs</a:t>
            </a:r>
            <a:r>
              <a:rPr lang="it-IT" sz="2800" b="1" dirty="0">
                <a:solidFill>
                  <a:srgbClr val="78A6AC"/>
                </a:solidFill>
              </a:rPr>
              <a:t>, </a:t>
            </a:r>
            <a:r>
              <a:rPr lang="it-IT" sz="2800" b="1" dirty="0" err="1">
                <a:solidFill>
                  <a:srgbClr val="78A6AC"/>
                </a:solidFill>
              </a:rPr>
              <a:t>roma</a:t>
            </a:r>
            <a:r>
              <a:rPr lang="it-IT" sz="2800" b="1" dirty="0">
                <a:solidFill>
                  <a:srgbClr val="78A6AC"/>
                </a:solidFill>
              </a:rPr>
              <a:t> </a:t>
            </a:r>
            <a:r>
              <a:rPr lang="it-IT" sz="2800" b="1" dirty="0" err="1">
                <a:solidFill>
                  <a:srgbClr val="78A6AC"/>
                </a:solidFill>
              </a:rPr>
              <a:t>universita’</a:t>
            </a:r>
            <a:r>
              <a:rPr lang="it-IT" sz="2800" b="1" dirty="0">
                <a:solidFill>
                  <a:srgbClr val="78A6AC"/>
                </a:solidFill>
              </a:rPr>
              <a:t> cattolica del sacro cuore</a:t>
            </a:r>
          </a:p>
          <a:p>
            <a:r>
              <a:rPr lang="it-IT" sz="2800" b="1" dirty="0">
                <a:solidFill>
                  <a:srgbClr val="78A6AC"/>
                </a:solidFill>
              </a:rPr>
              <a:t>Chirurgia d’urgenza e trauma</a:t>
            </a:r>
          </a:p>
        </p:txBody>
      </p:sp>
      <p:pic>
        <p:nvPicPr>
          <p:cNvPr id="1026" name="Picture 2" descr="End of Life Care: Ensuring Needs are Met | RN.com">
            <a:extLst>
              <a:ext uri="{FF2B5EF4-FFF2-40B4-BE49-F238E27FC236}">
                <a16:creationId xmlns:a16="http://schemas.microsoft.com/office/drawing/2014/main" id="{2D39CCDE-E5EF-B31A-A47D-7D9D91A6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90" y="-1"/>
            <a:ext cx="7209610" cy="48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9B0F28-74AE-C044-A45D-E28994D1D9BE}"/>
              </a:ext>
            </a:extLst>
          </p:cNvPr>
          <p:cNvSpPr txBox="1"/>
          <p:nvPr/>
        </p:nvSpPr>
        <p:spPr>
          <a:xfrm>
            <a:off x="212501" y="1812490"/>
            <a:ext cx="78328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srgbClr val="000000"/>
                </a:solidFill>
                <a:latin typeface="Caecilia LT Std"/>
              </a:rPr>
              <a:t>Managing scenarios where you, as the surgeon, believe that a surgery will be futile is challenging. </a:t>
            </a:r>
            <a:r>
              <a:rPr lang="en-US" sz="2400" b="1" i="1" u="sng" dirty="0">
                <a:solidFill>
                  <a:srgbClr val="000000"/>
                </a:solidFill>
                <a:latin typeface="Caecilia LT Std"/>
              </a:rPr>
              <a:t>The first step is to recognize that this is a balance of risk</a:t>
            </a:r>
            <a:r>
              <a:rPr lang="en-US" sz="2400" dirty="0">
                <a:solidFill>
                  <a:srgbClr val="000000"/>
                </a:solidFill>
                <a:latin typeface="Caecilia LT Std"/>
              </a:rPr>
              <a:t> … </a:t>
            </a:r>
          </a:p>
          <a:p>
            <a:pPr defTabSz="457200"/>
            <a:r>
              <a:rPr lang="en-US" sz="2400" dirty="0">
                <a:solidFill>
                  <a:srgbClr val="000000"/>
                </a:solidFill>
                <a:latin typeface="Caecilia LT Std"/>
              </a:rPr>
              <a:t>… and that your experience and perception of risk using </a:t>
            </a:r>
            <a:r>
              <a:rPr lang="en-US" sz="2400" b="1" i="1" u="sng" dirty="0">
                <a:solidFill>
                  <a:srgbClr val="000000"/>
                </a:solidFill>
                <a:latin typeface="Caecilia LT Std"/>
              </a:rPr>
              <a:t>objective scores needs to work alongside the patient’s values</a:t>
            </a:r>
            <a:r>
              <a:rPr lang="en-US" sz="2400" dirty="0">
                <a:solidFill>
                  <a:srgbClr val="000000"/>
                </a:solidFill>
                <a:latin typeface="Caecilia LT Std"/>
              </a:rPr>
              <a:t> and their perception of risk according to those values. </a:t>
            </a:r>
            <a:endParaRPr lang="it-IT" sz="6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E93EAD-7B68-B8E4-CEB9-C2CA63FFD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6" y="4304044"/>
            <a:ext cx="9167196" cy="23675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7F059B-6748-C080-B98F-C21EED32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327" y="1241069"/>
            <a:ext cx="3695526" cy="37026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CB1D53-53ED-7BD2-6435-B486A435F5B3}"/>
              </a:ext>
            </a:extLst>
          </p:cNvPr>
          <p:cNvSpPr txBox="1"/>
          <p:nvPr/>
        </p:nvSpPr>
        <p:spPr>
          <a:xfrm>
            <a:off x="3714738" y="5954061"/>
            <a:ext cx="830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4000" b="1" dirty="0">
                <a:latin typeface="Calibri"/>
              </a:rPr>
              <a:t>B.R.A.N. </a:t>
            </a:r>
            <a:r>
              <a:rPr lang="it-IT" sz="4000" b="1" dirty="0" err="1">
                <a:latin typeface="Calibri"/>
              </a:rPr>
              <a:t>Decision</a:t>
            </a:r>
            <a:r>
              <a:rPr lang="it-IT" sz="4000" b="1" dirty="0">
                <a:latin typeface="Calibri"/>
              </a:rPr>
              <a:t> Making Framework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56AB06-F8FD-82B6-D2EB-DD38EDBF6FD8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D9C3712-3444-C04D-3E7B-C6EED6AB3098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38B56C99-044B-7E8C-2500-7124E15FC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3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24FE3388-8C99-8C06-1A60-6E1638955981}"/>
              </a:ext>
            </a:extLst>
          </p:cNvPr>
          <p:cNvGrpSpPr>
            <a:grpSpLocks noChangeAspect="1"/>
          </p:cNvGrpSpPr>
          <p:nvPr/>
        </p:nvGrpSpPr>
        <p:grpSpPr>
          <a:xfrm>
            <a:off x="100932" y="4936050"/>
            <a:ext cx="7028814" cy="1384070"/>
            <a:chOff x="1589835" y="5386919"/>
            <a:chExt cx="4432022" cy="87272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590CD90-564A-36B9-D89F-A365E210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-218"/>
            <a:stretch>
              <a:fillRect/>
            </a:stretch>
          </p:blipFill>
          <p:spPr>
            <a:xfrm>
              <a:off x="1589835" y="5386919"/>
              <a:ext cx="4432022" cy="872726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15C1733-1E5F-B5F4-C157-25A4E2291183}"/>
                </a:ext>
              </a:extLst>
            </p:cNvPr>
            <p:cNvSpPr txBox="1"/>
            <p:nvPr/>
          </p:nvSpPr>
          <p:spPr>
            <a:xfrm>
              <a:off x="3433157" y="5674120"/>
              <a:ext cx="1234523" cy="135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sv-SE" sz="800" b="1" dirty="0">
                  <a:solidFill>
                    <a:srgbClr val="131413"/>
                  </a:solidFill>
                  <a:latin typeface="AdvTT73efd071"/>
                </a:rPr>
                <a:t>J Gen Intern Med 27(10):1361</a:t>
              </a:r>
              <a:r>
                <a:rPr lang="sv-SE" sz="800" b="1" dirty="0">
                  <a:solidFill>
                    <a:srgbClr val="131413"/>
                  </a:solidFill>
                  <a:latin typeface="AdvTT73efd071+20"/>
                </a:rPr>
                <a:t>–</a:t>
              </a:r>
              <a:r>
                <a:rPr lang="sv-SE" sz="800" b="1" dirty="0">
                  <a:solidFill>
                    <a:srgbClr val="131413"/>
                  </a:solidFill>
                  <a:latin typeface="AdvTT73efd071"/>
                </a:rPr>
                <a:t>7, 2012</a:t>
              </a:r>
              <a:endParaRPr lang="it-IT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06B3B6-5DC2-8855-891B-DB545257EC4C}"/>
              </a:ext>
            </a:extLst>
          </p:cNvPr>
          <p:cNvSpPr txBox="1"/>
          <p:nvPr/>
        </p:nvSpPr>
        <p:spPr>
          <a:xfrm>
            <a:off x="277319" y="3553333"/>
            <a:ext cx="5906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PATIENTS (and </a:t>
            </a:r>
            <a:r>
              <a:rPr lang="it-IT" sz="4000" b="1" i="1" dirty="0" err="1">
                <a:solidFill>
                  <a:srgbClr val="002060"/>
                </a:solidFill>
                <a:latin typeface="Calibri"/>
              </a:rPr>
              <a:t>relatives</a:t>
            </a:r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)</a:t>
            </a:r>
          </a:p>
          <a:p>
            <a:pPr algn="ctr" defTabSz="457200"/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ENGAGEMENT</a:t>
            </a:r>
            <a:endParaRPr lang="it-IT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456BED-0057-07AD-E520-38AEB2B4FD30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D5F6099D-F256-FF83-B611-D49F47F0F576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DA0AD8C-ACAD-923E-6D36-08907D0C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3010A2-A55D-E873-9647-281B06809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336" y="1341948"/>
            <a:ext cx="5569528" cy="5294974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79E283B3-238E-9E89-28DA-EC1561CCD50F}"/>
              </a:ext>
            </a:extLst>
          </p:cNvPr>
          <p:cNvGrpSpPr>
            <a:grpSpLocks noChangeAspect="1"/>
          </p:cNvGrpSpPr>
          <p:nvPr/>
        </p:nvGrpSpPr>
        <p:grpSpPr>
          <a:xfrm>
            <a:off x="218727" y="1682458"/>
            <a:ext cx="7480445" cy="1426461"/>
            <a:chOff x="1623753" y="1536377"/>
            <a:chExt cx="6170815" cy="117672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0B86590-379F-B3D6-8D2D-D6CF7F7C5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22"/>
            <a:stretch/>
          </p:blipFill>
          <p:spPr>
            <a:xfrm>
              <a:off x="1623753" y="1536377"/>
              <a:ext cx="4492949" cy="117672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952258E-FEBC-9407-3DCB-B7D853211CDE}"/>
                </a:ext>
              </a:extLst>
            </p:cNvPr>
            <p:cNvSpPr txBox="1"/>
            <p:nvPr/>
          </p:nvSpPr>
          <p:spPr>
            <a:xfrm>
              <a:off x="3222568" y="1827015"/>
              <a:ext cx="4572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it-IT" sz="1050" dirty="0" err="1">
                  <a:solidFill>
                    <a:prstClr val="black"/>
                  </a:solidFill>
                  <a:latin typeface="DuplicateSlab-Light"/>
                </a:rPr>
                <a:t>doi</a:t>
              </a:r>
              <a:r>
                <a:rPr lang="it-IT" sz="1050" dirty="0">
                  <a:solidFill>
                    <a:prstClr val="black"/>
                  </a:solidFill>
                  <a:latin typeface="DuplicateSlab-Light"/>
                </a:rPr>
                <a:t>: 10.1136/bmj.j4891 | BMJ 2017;359:j4891</a:t>
              </a:r>
              <a:endParaRPr lang="it-IT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13E3B00-A78A-7443-962F-8FEF3158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74827" y="2712870"/>
            <a:ext cx="3325995" cy="2494496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2ADBA9D-F54C-2648-BCDC-F7E52474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214" y="2297121"/>
            <a:ext cx="4395596" cy="329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450FFB-369D-662F-668E-3E94F6517136}"/>
              </a:ext>
            </a:extLst>
          </p:cNvPr>
          <p:cNvSpPr txBox="1"/>
          <p:nvPr/>
        </p:nvSpPr>
        <p:spPr>
          <a:xfrm>
            <a:off x="823732" y="1559881"/>
            <a:ext cx="106320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What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about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patients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 engagement in </a:t>
            </a:r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emergency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?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6ACEFA8-77AB-34AF-6EA2-4387D61B1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7749"/>
          <a:stretch/>
        </p:blipFill>
        <p:spPr bwMode="auto">
          <a:xfrm rot="5400000">
            <a:off x="7375330" y="2607581"/>
            <a:ext cx="3288518" cy="267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DC7C69-101C-9133-AAA8-1F65899FC629}"/>
              </a:ext>
            </a:extLst>
          </p:cNvPr>
          <p:cNvSpPr txBox="1"/>
          <p:nvPr/>
        </p:nvSpPr>
        <p:spPr>
          <a:xfrm>
            <a:off x="-1890" y="5562031"/>
            <a:ext cx="12193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000" i="1" dirty="0">
                <a:solidFill>
                  <a:srgbClr val="002060"/>
                </a:solidFill>
                <a:latin typeface="Calibri"/>
              </a:rPr>
              <a:t>And </a:t>
            </a:r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what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i="1" dirty="0" err="1">
                <a:solidFill>
                  <a:srgbClr val="002060"/>
                </a:solidFill>
                <a:latin typeface="Calibri"/>
              </a:rPr>
              <a:t>if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algn="ctr" defTabSz="457200"/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no </a:t>
            </a:r>
            <a:r>
              <a:rPr lang="it-IT" sz="4000" b="1" i="1" dirty="0" err="1">
                <a:solidFill>
                  <a:srgbClr val="002060"/>
                </a:solidFill>
                <a:latin typeface="Calibri"/>
              </a:rPr>
              <a:t>advanced</a:t>
            </a:r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b="1" i="1" dirty="0" err="1">
                <a:solidFill>
                  <a:srgbClr val="002060"/>
                </a:solidFill>
                <a:latin typeface="Calibri"/>
              </a:rPr>
              <a:t>healthcare</a:t>
            </a:r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b="1" i="1" dirty="0" err="1">
                <a:solidFill>
                  <a:srgbClr val="002060"/>
                </a:solidFill>
                <a:latin typeface="Calibri"/>
              </a:rPr>
              <a:t>directives</a:t>
            </a:r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4000" b="1" i="1" dirty="0" err="1">
                <a:solidFill>
                  <a:srgbClr val="002060"/>
                </a:solidFill>
                <a:latin typeface="Calibri"/>
              </a:rPr>
              <a:t>available</a:t>
            </a:r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?</a:t>
            </a:r>
            <a:endParaRPr lang="it-IT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BE42BCE-60FD-855E-06A4-3FFAEDA29EF2}"/>
              </a:ext>
            </a:extLst>
          </p:cNvPr>
          <p:cNvSpPr/>
          <p:nvPr/>
        </p:nvSpPr>
        <p:spPr>
          <a:xfrm rot="19183569">
            <a:off x="2292132" y="2877223"/>
            <a:ext cx="1199786" cy="537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F565EEE-E785-C804-0B80-2A587544D3BA}"/>
              </a:ext>
            </a:extLst>
          </p:cNvPr>
          <p:cNvSpPr/>
          <p:nvPr/>
        </p:nvSpPr>
        <p:spPr>
          <a:xfrm rot="18028820">
            <a:off x="4232324" y="2703645"/>
            <a:ext cx="1199786" cy="562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212E63B-4701-6F69-4687-98C1F75A2CB0}"/>
              </a:ext>
            </a:extLst>
          </p:cNvPr>
          <p:cNvSpPr/>
          <p:nvPr/>
        </p:nvSpPr>
        <p:spPr>
          <a:xfrm rot="9781699">
            <a:off x="8786997" y="2937485"/>
            <a:ext cx="1199786" cy="489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C50FB7-C9B0-F32D-A2F6-DE85D8C4C4DC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CB09FE1-21EC-41F2-C41D-7CF44A167DA4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6A1B5A6-45F2-08B7-90E5-14319A363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70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5B62ED-94D1-1DCB-5B44-975E6C8A0768}"/>
              </a:ext>
            </a:extLst>
          </p:cNvPr>
          <p:cNvSpPr txBox="1"/>
          <p:nvPr/>
        </p:nvSpPr>
        <p:spPr>
          <a:xfrm>
            <a:off x="103024" y="3754076"/>
            <a:ext cx="4636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it-IT" sz="3600" i="1" dirty="0">
                <a:solidFill>
                  <a:srgbClr val="002060"/>
                </a:solidFill>
                <a:latin typeface="Calibri"/>
              </a:rPr>
              <a:t>AN</a:t>
            </a:r>
          </a:p>
          <a:p>
            <a:pPr algn="ctr" defTabSz="457200"/>
            <a:r>
              <a:rPr lang="it-IT" sz="3600" i="1" dirty="0">
                <a:solidFill>
                  <a:srgbClr val="002060"/>
                </a:solidFill>
                <a:latin typeface="Calibri"/>
              </a:rPr>
              <a:t>«ACS </a:t>
            </a:r>
            <a:r>
              <a:rPr lang="it-IT" sz="3600" b="1" i="1" u="sng" dirty="0">
                <a:solidFill>
                  <a:srgbClr val="002060"/>
                </a:solidFill>
                <a:latin typeface="Calibri"/>
              </a:rPr>
              <a:t>FUTILITY TEAM</a:t>
            </a:r>
            <a:r>
              <a:rPr lang="it-IT" sz="3600" i="1" dirty="0">
                <a:solidFill>
                  <a:srgbClr val="002060"/>
                </a:solidFill>
                <a:latin typeface="Calibri"/>
              </a:rPr>
              <a:t>»?</a:t>
            </a:r>
            <a:endParaRPr lang="it-IT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A273C2-59ED-F948-94A4-3CC12DCB0B77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0D86141-7FA9-272E-24A2-AF106870C89E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F798EBC-A97F-72BC-A578-782258DA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8926E2-B9C3-F68B-04FF-00B1C046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38" y="1573548"/>
            <a:ext cx="7437661" cy="484955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2E1BCE-18D8-25E3-D33B-A0850BA92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1" y="2308588"/>
            <a:ext cx="4694238" cy="9619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A06B94D-72C0-0BB8-C81A-C2D0168A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6" y="2143434"/>
            <a:ext cx="4765067" cy="192744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3BB9B92-4F20-6D67-916F-15D1F0677C26}"/>
              </a:ext>
            </a:extLst>
          </p:cNvPr>
          <p:cNvCxnSpPr/>
          <p:nvPr/>
        </p:nvCxnSpPr>
        <p:spPr>
          <a:xfrm flipH="1">
            <a:off x="3928056" y="4307983"/>
            <a:ext cx="172576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F517627-4335-8429-F012-F3F62E14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2" y="274638"/>
            <a:ext cx="6535455" cy="23340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012980-B9E5-4CA8-2F0F-0335D6AE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33" y="1983443"/>
            <a:ext cx="4509816" cy="2392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9B718E-156A-6598-7DDA-32FA1AD4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669" y="898558"/>
            <a:ext cx="6496957" cy="13241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40A1FAA-6CCA-4E83-0A7F-5B0167EE3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06" y="2975750"/>
            <a:ext cx="4361931" cy="360761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5638F84-76E9-28CB-E330-F3546915E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808" y="3663533"/>
            <a:ext cx="6152567" cy="17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1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E34DB2-4E5B-3832-4783-91F652A05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90AD5-797E-A9AB-46E8-D5F3DAC4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36"/>
            <a:ext cx="12192000" cy="54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8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6C627-223D-555D-C359-E8163312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89CA517-AEA9-0E50-6395-02A6B8BC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2" y="2371967"/>
            <a:ext cx="12192000" cy="45197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F57470-DEF6-AE4F-D452-90BEA453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548"/>
          <a:stretch>
            <a:fillRect/>
          </a:stretch>
        </p:blipFill>
        <p:spPr>
          <a:xfrm>
            <a:off x="0" y="-26035"/>
            <a:ext cx="12192000" cy="28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3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515605-4BF9-341D-D053-14C62BC5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49F305-D188-1512-C855-483DAA0BF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FA61E2-43D0-66CF-BB8D-47D697367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353"/>
            <a:ext cx="12192000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9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AAE88-2E1C-1DEB-1584-6F3FA13B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E5F228-6ECD-269F-0A87-EF83C89C1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7C6B49-C4D5-3FEF-66C1-12B723DB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430"/>
            <a:ext cx="12192000" cy="61122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E985BD-86A4-B961-10F9-9316B3BF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548"/>
          <a:stretch>
            <a:fillRect/>
          </a:stretch>
        </p:blipFill>
        <p:spPr>
          <a:xfrm>
            <a:off x="6414866" y="13721"/>
            <a:ext cx="5495778" cy="12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8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C3911-CFA0-EF6C-BB1F-7D143961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B84A8A-132B-5B4A-1DD3-E19985D9E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625" y="-15902"/>
            <a:ext cx="6659577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9DCFB9-92EC-4A4C-1221-D2EF376E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73" y="142359"/>
            <a:ext cx="5520120" cy="28966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EA1100-1F5D-3E72-7C53-28F09BE54F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548"/>
          <a:stretch>
            <a:fillRect/>
          </a:stretch>
        </p:blipFill>
        <p:spPr>
          <a:xfrm>
            <a:off x="6528027" y="3846864"/>
            <a:ext cx="5552659" cy="12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0F209D-1A76-A92D-07F2-401670A68E40}"/>
              </a:ext>
            </a:extLst>
          </p:cNvPr>
          <p:cNvSpPr txBox="1"/>
          <p:nvPr/>
        </p:nvSpPr>
        <p:spPr>
          <a:xfrm>
            <a:off x="2924908" y="1965234"/>
            <a:ext cx="90013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«do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operate a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day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dying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C09E82-B9C9-CDD7-6EB6-9DE874586970}"/>
              </a:ext>
            </a:extLst>
          </p:cNvPr>
          <p:cNvSpPr txBox="1"/>
          <p:nvPr/>
        </p:nvSpPr>
        <p:spPr>
          <a:xfrm>
            <a:off x="7141361" y="2619991"/>
            <a:ext cx="46456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/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Leppaniemi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Pisa (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2023</a:t>
            </a:r>
            <a:endParaRPr lang="it-IT" sz="3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E3C29F-007A-81A6-F72D-86B39C983582}"/>
              </a:ext>
            </a:extLst>
          </p:cNvPr>
          <p:cNvSpPr txBox="1"/>
          <p:nvPr/>
        </p:nvSpPr>
        <p:spPr>
          <a:xfrm>
            <a:off x="4984163" y="161144"/>
            <a:ext cx="4860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800" b="1" i="1" dirty="0">
                <a:solidFill>
                  <a:srgbClr val="002060"/>
                </a:solidFill>
                <a:latin typeface="Calibri"/>
              </a:rPr>
              <a:t>FUTILITY ?</a:t>
            </a:r>
            <a:endParaRPr lang="it-IT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13F2FC2-3D21-0D24-75AD-EE56E038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19" y="3351871"/>
            <a:ext cx="5545610" cy="140516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A22D0F-2444-111E-0AD4-8F74CCD5ECA4}"/>
              </a:ext>
            </a:extLst>
          </p:cNvPr>
          <p:cNvSpPr txBox="1"/>
          <p:nvPr/>
        </p:nvSpPr>
        <p:spPr>
          <a:xfrm>
            <a:off x="167426" y="4874164"/>
            <a:ext cx="11816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libri"/>
              </a:rPr>
              <a:t>Futility is when ‘there is a goal, there is an action and activity aimed at achieving this goal and there is virtual certainty that the action will fail in achieving this goal’. 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Calibri"/>
              </a:rPr>
              <a:t>Having been described initially by Hippocrates before his death in 370BC, the importance of futility remains today.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6A9DA77-C0DD-6C58-15C1-19C34D8F279F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A2D3B610-DAB1-7339-A090-E7F9B0A9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57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DE9FA4B-0C81-3BDD-C93D-E182C5ED6A16}"/>
              </a:ext>
            </a:extLst>
          </p:cNvPr>
          <p:cNvGrpSpPr>
            <a:grpSpLocks noChangeAspect="1"/>
          </p:cNvGrpSpPr>
          <p:nvPr/>
        </p:nvGrpSpPr>
        <p:grpSpPr>
          <a:xfrm>
            <a:off x="168152" y="2285271"/>
            <a:ext cx="11429945" cy="4471873"/>
            <a:chOff x="31147" y="2131209"/>
            <a:chExt cx="9096772" cy="3559038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F1FBE5F-2EE4-DC96-A81D-3A5160B0D1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47" y="2131209"/>
              <a:ext cx="9096772" cy="3559038"/>
              <a:chOff x="42795" y="2131209"/>
              <a:chExt cx="9096772" cy="3559038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C465ECC9-6D00-75CE-F548-1BC95C47C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95" y="2131209"/>
                <a:ext cx="9096772" cy="3559038"/>
              </a:xfrm>
              <a:prstGeom prst="rect">
                <a:avLst/>
              </a:prstGeom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E5D8F71-F83F-3C4D-BD32-DC9D76D65448}"/>
                  </a:ext>
                </a:extLst>
              </p:cNvPr>
              <p:cNvSpPr/>
              <p:nvPr/>
            </p:nvSpPr>
            <p:spPr>
              <a:xfrm>
                <a:off x="7408387" y="4531231"/>
                <a:ext cx="1199786" cy="20384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EB55DC5-4554-8969-23C8-D35E6368B08F}"/>
                  </a:ext>
                </a:extLst>
              </p:cNvPr>
              <p:cNvSpPr/>
              <p:nvPr/>
            </p:nvSpPr>
            <p:spPr>
              <a:xfrm>
                <a:off x="2324827" y="5178688"/>
                <a:ext cx="2573328" cy="20384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9F9A4DEC-3874-4554-8C4B-C3ED36EB1125}"/>
                  </a:ext>
                </a:extLst>
              </p:cNvPr>
              <p:cNvSpPr/>
              <p:nvPr/>
            </p:nvSpPr>
            <p:spPr>
              <a:xfrm>
                <a:off x="6652212" y="5178684"/>
                <a:ext cx="1199786" cy="20384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250F54F7-49F9-240A-DBB9-93FF64B6F134}"/>
                  </a:ext>
                </a:extLst>
              </p:cNvPr>
              <p:cNvSpPr/>
              <p:nvPr/>
            </p:nvSpPr>
            <p:spPr>
              <a:xfrm>
                <a:off x="5435924" y="5418444"/>
                <a:ext cx="1199786" cy="20384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80F1BE6-192F-AC48-663A-9D42FA2D39A8}"/>
                </a:ext>
              </a:extLst>
            </p:cNvPr>
            <p:cNvSpPr/>
            <p:nvPr/>
          </p:nvSpPr>
          <p:spPr>
            <a:xfrm>
              <a:off x="5595608" y="5161211"/>
              <a:ext cx="184429" cy="221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5B62ED-94D1-1DCB-5B44-975E6C8A0768}"/>
              </a:ext>
            </a:extLst>
          </p:cNvPr>
          <p:cNvSpPr txBox="1"/>
          <p:nvPr/>
        </p:nvSpPr>
        <p:spPr>
          <a:xfrm>
            <a:off x="4321842" y="1236258"/>
            <a:ext cx="5982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000" i="1" dirty="0">
                <a:solidFill>
                  <a:srgbClr val="002060"/>
                </a:solidFill>
                <a:latin typeface="Calibri"/>
              </a:rPr>
              <a:t>AN «ACS </a:t>
            </a:r>
            <a:r>
              <a:rPr lang="it-IT" sz="4000" b="1" i="1" u="sng" dirty="0">
                <a:solidFill>
                  <a:srgbClr val="002060"/>
                </a:solidFill>
                <a:latin typeface="Calibri"/>
              </a:rPr>
              <a:t>FUTILITY TEAM</a:t>
            </a:r>
            <a:r>
              <a:rPr lang="it-IT" sz="4000" i="1" dirty="0">
                <a:solidFill>
                  <a:srgbClr val="002060"/>
                </a:solidFill>
                <a:latin typeface="Calibri"/>
              </a:rPr>
              <a:t>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D6F3DF-8CF5-BBA9-6959-BCB1C0CE4031}"/>
              </a:ext>
            </a:extLst>
          </p:cNvPr>
          <p:cNvSpPr txBox="1"/>
          <p:nvPr/>
        </p:nvSpPr>
        <p:spPr>
          <a:xfrm>
            <a:off x="7355964" y="2049284"/>
            <a:ext cx="3008731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it-IT" b="1" dirty="0">
                <a:solidFill>
                  <a:prstClr val="black"/>
                </a:solidFill>
                <a:latin typeface="Calibri"/>
              </a:rPr>
              <a:t>CORE</a:t>
            </a: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ACS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Surgeon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Intensivist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Palliativist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Nurse</a:t>
            </a:r>
          </a:p>
          <a:p>
            <a:pPr defTabSz="457200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b="1" dirty="0">
                <a:solidFill>
                  <a:prstClr val="black"/>
                </a:solidFill>
                <a:latin typeface="Calibri"/>
              </a:rPr>
              <a:t>SPECIALIST ON DEMAND</a:t>
            </a:r>
          </a:p>
          <a:p>
            <a:pPr defTabSz="457200"/>
            <a:r>
              <a:rPr lang="it-IT" dirty="0">
                <a:solidFill>
                  <a:prstClr val="black"/>
                </a:solidFill>
              </a:rPr>
              <a:t>- </a:t>
            </a:r>
            <a:r>
              <a:rPr lang="it-IT" dirty="0" err="1">
                <a:solidFill>
                  <a:prstClr val="black"/>
                </a:solidFill>
              </a:rPr>
              <a:t>Bioethicist</a:t>
            </a:r>
            <a:endParaRPr lang="it-IT" dirty="0">
              <a:solidFill>
                <a:prstClr val="black"/>
              </a:solidFill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Oncologist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Cardiologist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Pneumologist</a:t>
            </a:r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it-IT" dirty="0">
                <a:solidFill>
                  <a:prstClr val="black"/>
                </a:solidFill>
                <a:latin typeface="Calibri"/>
              </a:rPr>
              <a:t>- …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A273C2-59ED-F948-94A4-3CC12DCB0B77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0D86141-7FA9-272E-24A2-AF106870C89E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F798EBC-A97F-72BC-A578-782258DA5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254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0A867-5B54-58E1-4F33-44302EE5A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9704A3-CCC9-A56F-ABB5-91BB7ECDE73B}"/>
              </a:ext>
            </a:extLst>
          </p:cNvPr>
          <p:cNvSpPr txBox="1"/>
          <p:nvPr/>
        </p:nvSpPr>
        <p:spPr>
          <a:xfrm>
            <a:off x="1666687" y="1700381"/>
            <a:ext cx="843604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it-IT" sz="4000" dirty="0" err="1">
                <a:solidFill>
                  <a:srgbClr val="002060"/>
                </a:solidFill>
                <a:latin typeface="Calibri"/>
              </a:rPr>
              <a:t>Finally</a:t>
            </a:r>
            <a:r>
              <a:rPr lang="it-IT" sz="4000" dirty="0">
                <a:solidFill>
                  <a:srgbClr val="002060"/>
                </a:solidFill>
                <a:latin typeface="Calibri"/>
              </a:rPr>
              <a:t>...NOT to </a:t>
            </a:r>
            <a:r>
              <a:rPr lang="it-IT" sz="4000" dirty="0" err="1">
                <a:solidFill>
                  <a:srgbClr val="002060"/>
                </a:solidFill>
                <a:latin typeface="Calibri"/>
              </a:rPr>
              <a:t>treat</a:t>
            </a:r>
            <a:endParaRPr lang="it-IT" sz="4000" dirty="0">
              <a:solidFill>
                <a:srgbClr val="002060"/>
              </a:solidFill>
              <a:latin typeface="Calibri"/>
            </a:endParaRPr>
          </a:p>
          <a:p>
            <a:pPr algn="ctr" defTabSz="457200"/>
            <a:endParaRPr lang="it-IT" sz="4000" dirty="0">
              <a:solidFill>
                <a:srgbClr val="002060"/>
              </a:solidFill>
              <a:latin typeface="Calibri"/>
            </a:endParaRPr>
          </a:p>
          <a:p>
            <a:pPr algn="ctr" defTabSz="457200"/>
            <a:r>
              <a:rPr lang="it-IT" sz="4000" dirty="0">
                <a:solidFill>
                  <a:srgbClr val="002060"/>
                </a:solidFill>
                <a:latin typeface="Calibri"/>
              </a:rPr>
              <a:t>Day 15</a:t>
            </a:r>
          </a:p>
          <a:p>
            <a:pPr algn="ctr" defTabSz="457200"/>
            <a:r>
              <a:rPr lang="it-IT" sz="4000" dirty="0">
                <a:solidFill>
                  <a:srgbClr val="002060"/>
                </a:solidFill>
                <a:latin typeface="Calibri"/>
              </a:rPr>
              <a:t>treatment options </a:t>
            </a:r>
            <a:r>
              <a:rPr lang="it-IT" sz="4000" dirty="0" err="1">
                <a:solidFill>
                  <a:srgbClr val="002060"/>
                </a:solidFill>
                <a:latin typeface="Calibri"/>
              </a:rPr>
              <a:t>disproportionate</a:t>
            </a:r>
            <a:endParaRPr lang="it-IT" sz="4000" dirty="0">
              <a:solidFill>
                <a:srgbClr val="002060"/>
              </a:solidFill>
              <a:latin typeface="Calibri"/>
            </a:endParaRPr>
          </a:p>
          <a:p>
            <a:pPr algn="ctr" defTabSz="457200"/>
            <a:endParaRPr lang="it-IT" sz="4000" dirty="0">
              <a:solidFill>
                <a:srgbClr val="002060"/>
              </a:solidFill>
              <a:latin typeface="Calibri"/>
            </a:endParaRPr>
          </a:p>
          <a:p>
            <a:pPr algn="ctr" defTabSz="457200"/>
            <a:r>
              <a:rPr lang="it-IT" sz="4000" dirty="0">
                <a:solidFill>
                  <a:srgbClr val="002060"/>
                </a:solidFill>
                <a:latin typeface="Calibri"/>
              </a:rPr>
              <a:t>Day 21 Death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Immagine 6" descr="Homer Simpson es más 'pobre' de lo que te piensas - Tikitakas">
            <a:extLst>
              <a:ext uri="{FF2B5EF4-FFF2-40B4-BE49-F238E27FC236}">
                <a16:creationId xmlns:a16="http://schemas.microsoft.com/office/drawing/2014/main" id="{D87207ED-6F4E-5496-E133-B92E9857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431" y="4578124"/>
            <a:ext cx="2143125" cy="2143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0A8F15-F24E-E42A-D0EA-C2956599B9EF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75851B9D-111D-D171-36AB-53527BFEDCEF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E8A717A2-208F-9D07-498C-DC3E9063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56021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0966FF5-FB61-9C2A-E83E-29307993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" y="2073377"/>
            <a:ext cx="12173667" cy="38663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3CA06A-F1AF-1245-75BC-AD93DE4A1259}"/>
              </a:ext>
            </a:extLst>
          </p:cNvPr>
          <p:cNvSpPr txBox="1"/>
          <p:nvPr/>
        </p:nvSpPr>
        <p:spPr>
          <a:xfrm>
            <a:off x="3402487" y="1376774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TRAINING 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908C9DA-FFA8-9B34-8928-2A423F77D401}"/>
              </a:ext>
            </a:extLst>
          </p:cNvPr>
          <p:cNvCxnSpPr>
            <a:cxnSpLocks/>
          </p:cNvCxnSpPr>
          <p:nvPr/>
        </p:nvCxnSpPr>
        <p:spPr>
          <a:xfrm>
            <a:off x="3010413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2724D9AA-0EF0-1CFF-41E2-E429FFA8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41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667C91-1BE4-296D-3DDF-41F931CF8F02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234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28F84BB3-7045-C738-B0DD-13751010CB19}"/>
              </a:ext>
            </a:extLst>
          </p:cNvPr>
          <p:cNvGrpSpPr>
            <a:grpSpLocks noChangeAspect="1"/>
          </p:cNvGrpSpPr>
          <p:nvPr/>
        </p:nvGrpSpPr>
        <p:grpSpPr>
          <a:xfrm>
            <a:off x="-6724" y="2672237"/>
            <a:ext cx="12192000" cy="3907117"/>
            <a:chOff x="0" y="1475441"/>
            <a:chExt cx="12192000" cy="390711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9A11A78-5660-7DF9-B2A1-5625ADC9D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75441"/>
              <a:ext cx="12192000" cy="39071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8ABFA95-93DB-3FF5-00BA-0110ECF2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0819" y="1699261"/>
              <a:ext cx="3893221" cy="11950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AE9E04-3AD3-08C9-1038-447F9124B86E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Comprehensive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Judgement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A3D63B7-5D95-892E-6A0F-E7F42F8238AB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993BE3B3-6477-E8A2-EA35-9CE76D5DE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8C3423-0D8A-C0E2-EE8D-5129472C45FA}"/>
              </a:ext>
            </a:extLst>
          </p:cNvPr>
          <p:cNvSpPr txBox="1"/>
          <p:nvPr/>
        </p:nvSpPr>
        <p:spPr>
          <a:xfrm>
            <a:off x="4321842" y="1390902"/>
            <a:ext cx="5982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4000" b="1" i="1" dirty="0">
                <a:solidFill>
                  <a:srgbClr val="002060"/>
                </a:solidFill>
                <a:latin typeface="Calibri"/>
              </a:rPr>
              <a:t>FURTHER DEVELOPMENTS</a:t>
            </a:r>
            <a:endParaRPr lang="it-IT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559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28F6F4-A0D6-9C7E-EAFD-5144A9117DE2}"/>
              </a:ext>
            </a:extLst>
          </p:cNvPr>
          <p:cNvSpPr txBox="1"/>
          <p:nvPr/>
        </p:nvSpPr>
        <p:spPr>
          <a:xfrm>
            <a:off x="161362" y="4963189"/>
            <a:ext cx="118535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/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«the amateur pilot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surprised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the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fails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surprised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it-IT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A0182E-8238-070D-419B-1BFF8B844588}"/>
              </a:ext>
            </a:extLst>
          </p:cNvPr>
          <p:cNvSpPr txBox="1"/>
          <p:nvPr/>
        </p:nvSpPr>
        <p:spPr>
          <a:xfrm>
            <a:off x="7697953" y="6320433"/>
            <a:ext cx="42473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/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saying</a:t>
            </a:r>
            <a:endParaRPr lang="it-IT" sz="3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24B025-330C-AD7D-1A62-902DC1EF66CF}"/>
              </a:ext>
            </a:extLst>
          </p:cNvPr>
          <p:cNvSpPr txBox="1"/>
          <p:nvPr/>
        </p:nvSpPr>
        <p:spPr>
          <a:xfrm>
            <a:off x="2271288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CONCLUSIONS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F862FFFF-D700-249C-4890-3609664540DC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5B2F2868-F986-ADEC-E57E-50A535EF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01FA3F-9B96-9B72-79B2-093ABC58A497}"/>
              </a:ext>
            </a:extLst>
          </p:cNvPr>
          <p:cNvSpPr txBox="1"/>
          <p:nvPr/>
        </p:nvSpPr>
        <p:spPr>
          <a:xfrm>
            <a:off x="268934" y="2326770"/>
            <a:ext cx="11436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/>
              <a:t>No standards </a:t>
            </a:r>
            <a:r>
              <a:rPr lang="it-IT" sz="2800" dirty="0" err="1"/>
              <a:t>available</a:t>
            </a:r>
            <a:r>
              <a:rPr lang="it-IT" sz="2800" dirty="0"/>
              <a:t> for </a:t>
            </a:r>
            <a:r>
              <a:rPr lang="it-IT" sz="2800" dirty="0" err="1"/>
              <a:t>futility</a:t>
            </a:r>
            <a:r>
              <a:rPr lang="it-IT" sz="2800" dirty="0"/>
              <a:t> </a:t>
            </a:r>
            <a:r>
              <a:rPr lang="it-IT" sz="2800" dirty="0" err="1"/>
              <a:t>judgement</a:t>
            </a:r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 err="1"/>
              <a:t>Presently</a:t>
            </a:r>
            <a:r>
              <a:rPr lang="it-IT" sz="2800" dirty="0"/>
              <a:t>, </a:t>
            </a:r>
            <a:r>
              <a:rPr lang="it-IT" sz="2800" dirty="0" err="1"/>
              <a:t>only</a:t>
            </a:r>
            <a:r>
              <a:rPr lang="it-IT" sz="2800" dirty="0"/>
              <a:t> </a:t>
            </a:r>
            <a:r>
              <a:rPr lang="it-IT" sz="2800" dirty="0" err="1"/>
              <a:t>multidisciplinary</a:t>
            </a:r>
            <a:r>
              <a:rPr lang="it-IT" sz="2800" dirty="0"/>
              <a:t> team working can </a:t>
            </a:r>
            <a:r>
              <a:rPr lang="it-IT" sz="2800" dirty="0" err="1"/>
              <a:t>relieve</a:t>
            </a:r>
            <a:r>
              <a:rPr lang="it-IT" sz="2800" dirty="0"/>
              <a:t> </a:t>
            </a:r>
            <a:r>
              <a:rPr lang="it-IT" sz="2800" dirty="0" err="1"/>
              <a:t>this</a:t>
            </a:r>
            <a:r>
              <a:rPr lang="it-IT" sz="2800" dirty="0"/>
              <a:t> hard job </a:t>
            </a:r>
            <a:r>
              <a:rPr lang="it-IT" sz="2800" dirty="0" err="1"/>
              <a:t>both</a:t>
            </a:r>
            <a:r>
              <a:rPr lang="it-IT" sz="2800" dirty="0"/>
              <a:t> for </a:t>
            </a:r>
            <a:r>
              <a:rPr lang="it-IT" sz="2800" dirty="0" err="1"/>
              <a:t>patients</a:t>
            </a:r>
            <a:r>
              <a:rPr lang="it-IT" sz="2800" dirty="0"/>
              <a:t> and </a:t>
            </a:r>
            <a:r>
              <a:rPr lang="it-IT" sz="2800" dirty="0" err="1"/>
              <a:t>relatives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well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for </a:t>
            </a:r>
            <a:r>
              <a:rPr lang="it-IT" sz="2800" dirty="0" err="1"/>
              <a:t>operators</a:t>
            </a:r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Policies are </a:t>
            </a:r>
            <a:r>
              <a:rPr lang="it-IT" sz="2800" dirty="0" err="1"/>
              <a:t>recommended</a:t>
            </a:r>
            <a:r>
              <a:rPr lang="it-IT" sz="2800" dirty="0"/>
              <a:t>, </a:t>
            </a:r>
            <a:r>
              <a:rPr lang="it-IT" sz="2800" dirty="0" err="1"/>
              <a:t>but</a:t>
            </a:r>
            <a:r>
              <a:rPr lang="it-IT" sz="2800" dirty="0"/>
              <a:t> </a:t>
            </a:r>
            <a:r>
              <a:rPr lang="it-IT" sz="2800" dirty="0" err="1"/>
              <a:t>still</a:t>
            </a:r>
            <a:r>
              <a:rPr lang="it-IT" sz="2800" dirty="0"/>
              <a:t> human </a:t>
            </a:r>
            <a:r>
              <a:rPr lang="it-IT" sz="2800" dirty="0" err="1"/>
              <a:t>judgement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cornerstone</a:t>
            </a:r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Training in </a:t>
            </a:r>
            <a:r>
              <a:rPr lang="it-IT" sz="2800" dirty="0" err="1"/>
              <a:t>this</a:t>
            </a:r>
            <a:r>
              <a:rPr lang="it-IT" sz="2800" dirty="0"/>
              <a:t> field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simply</a:t>
            </a:r>
            <a:r>
              <a:rPr lang="it-IT" sz="2800" dirty="0"/>
              <a:t> non-</a:t>
            </a:r>
            <a:r>
              <a:rPr lang="it-IT" sz="2800" dirty="0" err="1"/>
              <a:t>existent</a:t>
            </a:r>
            <a:endParaRPr lang="it-IT" sz="2800" dirty="0"/>
          </a:p>
        </p:txBody>
      </p:sp>
      <p:pic>
        <p:nvPicPr>
          <p:cNvPr id="8" name="Picture 2" descr="End of Life Care: Ensuring Needs are Met | RN.com">
            <a:extLst>
              <a:ext uri="{FF2B5EF4-FFF2-40B4-BE49-F238E27FC236}">
                <a16:creationId xmlns:a16="http://schemas.microsoft.com/office/drawing/2014/main" id="{539EDE78-F673-7B08-C003-783C12E9E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Picture 13">
            <a:extLst>
              <a:ext uri="{FF2B5EF4-FFF2-40B4-BE49-F238E27FC236}">
                <a16:creationId xmlns:a16="http://schemas.microsoft.com/office/drawing/2014/main" id="{293E31DB-BD88-1FE5-3BB1-A35DD1BD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00" t="-2" r="13526" b="735"/>
          <a:stretch>
            <a:fillRect/>
          </a:stretch>
        </p:blipFill>
        <p:spPr>
          <a:xfrm>
            <a:off x="4900412" y="1"/>
            <a:ext cx="723148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AF084E34-2BC2-5392-9F45-CE94D6349219}"/>
              </a:ext>
            </a:extLst>
          </p:cNvPr>
          <p:cNvSpPr txBox="1"/>
          <p:nvPr/>
        </p:nvSpPr>
        <p:spPr>
          <a:xfrm>
            <a:off x="5617924" y="780032"/>
            <a:ext cx="5941127" cy="830997"/>
          </a:xfrm>
          <a:prstGeom prst="rect">
            <a:avLst/>
          </a:prstGeom>
          <a:solidFill>
            <a:srgbClr val="3D3D3D">
              <a:alpha val="8999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defTabSz="457200">
              <a:defRPr sz="3700" b="1" i="1">
                <a:solidFill>
                  <a:srgbClr val="FFFFFF"/>
                </a:solidFill>
              </a:defRPr>
            </a:pPr>
            <a:r>
              <a:rPr lang="it-IT" sz="4800" b="1" i="1" dirty="0">
                <a:solidFill>
                  <a:srgbClr val="FFFFFF"/>
                </a:solidFill>
                <a:latin typeface="Calibri"/>
              </a:rPr>
              <a:t>THANKS</a:t>
            </a:r>
            <a:endParaRPr sz="4800"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C631F5B-E54D-CD04-1812-EB240012E08F}"/>
              </a:ext>
            </a:extLst>
          </p:cNvPr>
          <p:cNvSpPr txBox="1"/>
          <p:nvPr/>
        </p:nvSpPr>
        <p:spPr>
          <a:xfrm>
            <a:off x="5617925" y="5173183"/>
            <a:ext cx="5941127" cy="747384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" tIns="45720" rIns="45720" bIns="45720">
            <a:spAutoFit/>
          </a:bodyPr>
          <a:lstStyle/>
          <a:p>
            <a:pPr algn="r" defTabSz="914377">
              <a:lnSpc>
                <a:spcPct val="80000"/>
              </a:lnSpc>
              <a:spcBef>
                <a:spcPts val="525"/>
              </a:spcBef>
              <a:defRPr sz="32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b="1" i="1" u="sng" dirty="0" err="1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antonio.lagreca</a:t>
            </a:r>
            <a:r>
              <a:rPr sz="2400" b="1" i="1" u="sng" dirty="0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@</a:t>
            </a:r>
            <a:r>
              <a:rPr lang="it-IT" sz="2400" b="1" i="1" u="sng" dirty="0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policlinicogemelli.it</a:t>
            </a:r>
            <a:endParaRPr sz="3200" b="1" i="1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algn="r" defTabSz="914377">
              <a:lnSpc>
                <a:spcPct val="80000"/>
              </a:lnSpc>
              <a:spcBef>
                <a:spcPts val="525"/>
              </a:spcBef>
              <a:defRPr sz="24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2400" b="1" i="1" u="sng" dirty="0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an</a:t>
            </a:r>
            <a:r>
              <a:rPr sz="2400" b="1" i="1" u="sng" dirty="0" err="1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tonio.lagreca@unicat</a:t>
            </a:r>
            <a:r>
              <a:rPr lang="it-IT" sz="2400" b="1" i="1" u="sng" dirty="0">
                <a:solidFill>
                  <a:prstClr val="white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t.it</a:t>
            </a:r>
            <a:endParaRPr sz="2400" b="1" i="1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D6AFE2-6DCC-798C-2B3B-1B95721DA4A6}"/>
              </a:ext>
            </a:extLst>
          </p:cNvPr>
          <p:cNvSpPr txBox="1"/>
          <p:nvPr/>
        </p:nvSpPr>
        <p:spPr>
          <a:xfrm>
            <a:off x="90858" y="2966988"/>
            <a:ext cx="12028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3600" dirty="0">
                <a:solidFill>
                  <a:srgbClr val="000000"/>
                </a:solidFill>
                <a:latin typeface="Caecilia LT Std"/>
              </a:rPr>
              <a:t>Managing scenarios where you, as the surgeon, believe that a surgery will be futile is challenging.</a:t>
            </a:r>
          </a:p>
          <a:p>
            <a:pPr algn="ctr" defTabSz="457200"/>
            <a:r>
              <a:rPr lang="en-US" sz="3600" b="1" i="1" u="sng" dirty="0">
                <a:solidFill>
                  <a:srgbClr val="000000"/>
                </a:solidFill>
                <a:latin typeface="Caecilia LT Std"/>
              </a:rPr>
              <a:t>The first step is to recognize that this is a balance of risk…</a:t>
            </a:r>
            <a:endParaRPr lang="it-IT" sz="8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BC13CC3F-B7DF-3A99-B171-07651E6D2BE3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662B0BC-C34A-20BF-ACF9-348EF683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1AE56D-F8A9-3942-1389-74276C6FA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15" y="21167"/>
            <a:ext cx="5773257" cy="15243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087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1916-FF84-4B43-9EE1-C6E0BDDE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DA1514D-901A-1A33-A9B5-A0567D734E7D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06C6FE7A-8EB8-7243-DCC9-DEB0E791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5C64612-EA1E-D699-7377-3A9DED045B6D}"/>
              </a:ext>
            </a:extLst>
          </p:cNvPr>
          <p:cNvGrpSpPr>
            <a:grpSpLocks noChangeAspect="1"/>
          </p:cNvGrpSpPr>
          <p:nvPr/>
        </p:nvGrpSpPr>
        <p:grpSpPr>
          <a:xfrm>
            <a:off x="849500" y="1825259"/>
            <a:ext cx="10380879" cy="4763989"/>
            <a:chOff x="849500" y="2018437"/>
            <a:chExt cx="10380879" cy="4763989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A026E50-17FE-1D72-957E-FDBDFEEBD2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6456" y="2625494"/>
              <a:ext cx="10373923" cy="4156932"/>
              <a:chOff x="89604" y="3955315"/>
              <a:chExt cx="6071007" cy="2771640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EAD9E4FC-80F9-D881-702B-7982DB3C7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2248"/>
              <a:stretch>
                <a:fillRect/>
              </a:stretch>
            </p:blipFill>
            <p:spPr>
              <a:xfrm>
                <a:off x="89604" y="3955315"/>
                <a:ext cx="6071007" cy="2771639"/>
              </a:xfrm>
              <a:prstGeom prst="rect">
                <a:avLst/>
              </a:prstGeom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6274F078-961A-D9B5-55BF-A46959366169}"/>
                  </a:ext>
                </a:extLst>
              </p:cNvPr>
              <p:cNvSpPr/>
              <p:nvPr/>
            </p:nvSpPr>
            <p:spPr>
              <a:xfrm>
                <a:off x="2017222" y="6583680"/>
                <a:ext cx="2953789" cy="1432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43C7342-0433-7718-DD7B-8CA2297F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8010"/>
            <a:stretch>
              <a:fillRect/>
            </a:stretch>
          </p:blipFill>
          <p:spPr>
            <a:xfrm>
              <a:off x="849500" y="2018437"/>
              <a:ext cx="10373923" cy="641050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84DB2E-DC14-3723-AA67-4614D5EF868F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0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CEB27FE-B9F1-0E76-86CD-6904D645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84" y="1876579"/>
            <a:ext cx="9514266" cy="31437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8D39C7-2AB2-D75E-F98A-AA99650D2E3F}"/>
              </a:ext>
            </a:extLst>
          </p:cNvPr>
          <p:cNvSpPr txBox="1"/>
          <p:nvPr/>
        </p:nvSpPr>
        <p:spPr>
          <a:xfrm>
            <a:off x="206064" y="5347173"/>
            <a:ext cx="11777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3600" b="1" i="1" dirty="0" err="1">
                <a:solidFill>
                  <a:prstClr val="black"/>
                </a:solidFill>
                <a:latin typeface="STIX-Regular"/>
              </a:rPr>
              <a:t>EmSurg</a:t>
            </a:r>
            <a:r>
              <a:rPr lang="en-US" sz="3600" b="1" i="1" dirty="0">
                <a:solidFill>
                  <a:prstClr val="black"/>
                </a:solidFill>
                <a:latin typeface="STIX-Regular"/>
              </a:rPr>
              <a:t> futility = early postoperative death within 72 h</a:t>
            </a:r>
            <a:endParaRPr lang="en-US" sz="2800" b="1" i="1" dirty="0">
              <a:solidFill>
                <a:prstClr val="black"/>
              </a:solidFill>
              <a:latin typeface="STIX-Regular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6EE9E1-F277-5CFB-C663-F0D1A4969214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2A992A5-7F4C-21D4-CAC5-141061FB7055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841EF7C0-0890-9246-351F-D70A5252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884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D69E6-75C4-B337-BE1C-AB32A70C2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585D84BC-AC81-E628-3C11-1E0FA26F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55" y="1290594"/>
            <a:ext cx="6461921" cy="21351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8A246C-0AA2-2CE9-BF06-2E36FE24772F}"/>
              </a:ext>
            </a:extLst>
          </p:cNvPr>
          <p:cNvSpPr txBox="1"/>
          <p:nvPr/>
        </p:nvSpPr>
        <p:spPr>
          <a:xfrm>
            <a:off x="206063" y="1572251"/>
            <a:ext cx="51354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sz="2400" b="1" dirty="0">
                <a:solidFill>
                  <a:prstClr val="black"/>
                </a:solidFill>
                <a:latin typeface="STIX-Regular"/>
              </a:rPr>
              <a:t>“Only 4% of surgeries result in a quantitatively futile outcome strongly suggesting that appropriate decision-making is part of current emergency surgery practice in the UK”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32C324-2E42-6B2A-532D-29A81DBFBB59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2194FDC-41CD-F5C5-6B5F-350D51A3D32F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6FB49695-965F-7599-6FD4-4EB810B4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957573-96F0-60AB-F859-5A170D47C197}"/>
              </a:ext>
            </a:extLst>
          </p:cNvPr>
          <p:cNvSpPr txBox="1"/>
          <p:nvPr/>
        </p:nvSpPr>
        <p:spPr>
          <a:xfrm>
            <a:off x="5065487" y="3893792"/>
            <a:ext cx="68323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000" dirty="0"/>
              <a:t>«The </a:t>
            </a:r>
            <a:r>
              <a:rPr lang="it-IT" sz="2000" dirty="0" err="1"/>
              <a:t>differing</a:t>
            </a:r>
            <a:r>
              <a:rPr lang="it-IT" sz="2000" dirty="0"/>
              <a:t> </a:t>
            </a:r>
            <a:r>
              <a:rPr lang="it-IT" sz="2000" dirty="0" err="1"/>
              <a:t>responses</a:t>
            </a:r>
            <a:r>
              <a:rPr lang="it-IT" sz="2000" dirty="0"/>
              <a:t> </a:t>
            </a:r>
            <a:r>
              <a:rPr lang="en-US" sz="2000" dirty="0"/>
              <a:t>from different specialties highlight the varying experiences and values that a multidisciplinary team can provide to these high-risk patients. Where a decision to operate or not may not be clear to a single surgeon, </a:t>
            </a:r>
            <a:r>
              <a:rPr lang="en-US" sz="2000" b="1" i="1" u="sng" dirty="0"/>
              <a:t>a multidisciplinary council assessment including </a:t>
            </a:r>
            <a:r>
              <a:rPr lang="en-US" sz="2000" b="1" i="1" u="sng" dirty="0" err="1"/>
              <a:t>anaesthetics</a:t>
            </a:r>
            <a:r>
              <a:rPr lang="en-US" sz="2000" b="1" i="1" u="sng" dirty="0"/>
              <a:t>, critical care and, if appropriate, geriatricians should be routinely considered</a:t>
            </a:r>
            <a:r>
              <a:rPr lang="it-IT" sz="2000" dirty="0"/>
              <a:t>»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39E474-5742-81A9-F9F4-96B9FE671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55"/>
          <a:stretch>
            <a:fillRect/>
          </a:stretch>
        </p:blipFill>
        <p:spPr>
          <a:xfrm>
            <a:off x="206063" y="3537945"/>
            <a:ext cx="4477657" cy="31973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438561-DBA9-1491-35E6-16141A66F7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7804" b="82867"/>
          <a:stretch>
            <a:fillRect/>
          </a:stretch>
        </p:blipFill>
        <p:spPr>
          <a:xfrm>
            <a:off x="4683720" y="6249579"/>
            <a:ext cx="1364343" cy="5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BF5FF43-CA05-B29B-CD38-B142D6FB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95" y="1834407"/>
            <a:ext cx="5807779" cy="42623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5B8B66-D886-BA3E-25EB-34E01273515D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40671CF-9CAE-09DD-59C9-640B36E23F98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927AB53-9943-0F4F-169A-6EACE19E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3542289-6422-998E-F5EB-263EAF75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089" y="1763486"/>
            <a:ext cx="6511142" cy="46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75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DFFB7B2-0C6B-AD21-8790-3E6BC8653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2" y="1916758"/>
            <a:ext cx="11994148" cy="46260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878148-24ED-99A7-7AF4-CF4AADF347D9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D332AE1-5CD0-95A6-3AD0-1A8B6B4C854A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536FB2A2-51C2-C139-A92F-82CB6225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205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E9969400-98C4-2901-72F3-B90637EDC797}"/>
              </a:ext>
            </a:extLst>
          </p:cNvPr>
          <p:cNvGrpSpPr>
            <a:grpSpLocks noChangeAspect="1"/>
          </p:cNvGrpSpPr>
          <p:nvPr/>
        </p:nvGrpSpPr>
        <p:grpSpPr>
          <a:xfrm>
            <a:off x="981890" y="1697214"/>
            <a:ext cx="5797732" cy="4958533"/>
            <a:chOff x="1667692" y="1502229"/>
            <a:chExt cx="5797732" cy="4958533"/>
          </a:xfrm>
        </p:grpSpPr>
        <p:pic>
          <p:nvPicPr>
            <p:cNvPr id="1026" name="Picture 2" descr="https://ars.els-cdn.com/content/image/1-s2.0-S1525861020302784-fx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692" y="1998166"/>
              <a:ext cx="4532812" cy="4462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1718852" y="1502229"/>
              <a:ext cx="4323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sz="2000" b="1" i="1" dirty="0">
                  <a:solidFill>
                    <a:srgbClr val="002060"/>
                  </a:solidFill>
                  <a:latin typeface="Calibri"/>
                </a:rPr>
                <a:t>Tilburg </a:t>
              </a:r>
              <a:r>
                <a:rPr lang="it-IT" sz="2000" b="1" i="1" dirty="0" err="1">
                  <a:solidFill>
                    <a:srgbClr val="002060"/>
                  </a:solidFill>
                  <a:latin typeface="Calibri"/>
                </a:rPr>
                <a:t>frailty</a:t>
              </a:r>
              <a:r>
                <a:rPr lang="it-IT" sz="2000" b="1" i="1" dirty="0">
                  <a:solidFill>
                    <a:srgbClr val="002060"/>
                  </a:solidFill>
                  <a:latin typeface="Calibri"/>
                </a:rPr>
                <a:t> index = 8</a:t>
              </a:r>
              <a:r>
                <a:rPr lang="it-IT" sz="2000" i="1" dirty="0">
                  <a:solidFill>
                    <a:srgbClr val="002060"/>
                  </a:solidFill>
                  <a:latin typeface="Calibri"/>
                </a:rPr>
                <a:t> (cutoff &gt;5)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464527" y="2101334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464527" y="2815437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600304" y="3244334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610102" y="3500395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932319" y="3667193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615545" y="3860132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942117" y="4012532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619900" y="4229464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884819" y="4706642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252359" y="4859834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553894" y="5092232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884819" y="5276898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252358" y="5727778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606146" y="5912444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252357" y="6086633"/>
              <a:ext cx="1580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C1BBB8E-E530-13FD-F172-111A117B9B20}"/>
              </a:ext>
            </a:extLst>
          </p:cNvPr>
          <p:cNvGrpSpPr>
            <a:grpSpLocks noChangeAspect="1"/>
          </p:cNvGrpSpPr>
          <p:nvPr/>
        </p:nvGrpSpPr>
        <p:grpSpPr>
          <a:xfrm>
            <a:off x="6132826" y="1384361"/>
            <a:ext cx="5835066" cy="5462990"/>
            <a:chOff x="6462676" y="1997330"/>
            <a:chExt cx="4337388" cy="406081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/>
            <a:srcRect l="54210" t="34289" r="27106" b="41072"/>
            <a:stretch/>
          </p:blipFill>
          <p:spPr>
            <a:xfrm>
              <a:off x="6462676" y="2375348"/>
              <a:ext cx="3785307" cy="280788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6476258" y="1997330"/>
              <a:ext cx="4323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it-IT" sz="2000" b="1" i="1" dirty="0" err="1">
                  <a:solidFill>
                    <a:srgbClr val="002060"/>
                  </a:solidFill>
                  <a:latin typeface="Calibri"/>
                </a:rPr>
                <a:t>EmSFI</a:t>
              </a:r>
              <a:r>
                <a:rPr lang="it-IT" sz="2000" b="1" i="1" dirty="0">
                  <a:solidFill>
                    <a:srgbClr val="002060"/>
                  </a:solidFill>
                  <a:latin typeface="Calibri"/>
                </a:rPr>
                <a:t> = 12</a:t>
              </a:r>
              <a:r>
                <a:rPr lang="it-IT" sz="2000" i="1" dirty="0">
                  <a:solidFill>
                    <a:srgbClr val="002060"/>
                  </a:solidFill>
                  <a:latin typeface="Calibri"/>
                </a:rPr>
                <a:t> (high risk &gt; 7)</a:t>
              </a:r>
            </a:p>
          </p:txBody>
        </p:sp>
        <p:sp>
          <p:nvSpPr>
            <p:cNvPr id="25" name="Freccia sinistra 24">
              <a:extLst>
                <a:ext uri="{FF2B5EF4-FFF2-40B4-BE49-F238E27FC236}">
                  <a16:creationId xmlns:a16="http://schemas.microsoft.com/office/drawing/2014/main" id="{E35F22EB-1674-AEF3-E780-55C1559D5D67}"/>
                </a:ext>
              </a:extLst>
            </p:cNvPr>
            <p:cNvSpPr/>
            <p:nvPr/>
          </p:nvSpPr>
          <p:spPr>
            <a:xfrm>
              <a:off x="9736159" y="3408207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ccia sinistra 25">
              <a:extLst>
                <a:ext uri="{FF2B5EF4-FFF2-40B4-BE49-F238E27FC236}">
                  <a16:creationId xmlns:a16="http://schemas.microsoft.com/office/drawing/2014/main" id="{B3642EAF-0001-7B94-CF7E-909DC219ED45}"/>
                </a:ext>
              </a:extLst>
            </p:cNvPr>
            <p:cNvSpPr/>
            <p:nvPr/>
          </p:nvSpPr>
          <p:spPr>
            <a:xfrm>
              <a:off x="9736159" y="3583448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ccia sinistra 26">
              <a:extLst>
                <a:ext uri="{FF2B5EF4-FFF2-40B4-BE49-F238E27FC236}">
                  <a16:creationId xmlns:a16="http://schemas.microsoft.com/office/drawing/2014/main" id="{4F0341CC-7369-2C5B-25C2-8E67F98439CE}"/>
                </a:ext>
              </a:extLst>
            </p:cNvPr>
            <p:cNvSpPr/>
            <p:nvPr/>
          </p:nvSpPr>
          <p:spPr>
            <a:xfrm>
              <a:off x="9737650" y="3942690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Freccia sinistra 27">
              <a:extLst>
                <a:ext uri="{FF2B5EF4-FFF2-40B4-BE49-F238E27FC236}">
                  <a16:creationId xmlns:a16="http://schemas.microsoft.com/office/drawing/2014/main" id="{79FC495E-ADB0-AA56-3AE8-AA501FB2C6BC}"/>
                </a:ext>
              </a:extLst>
            </p:cNvPr>
            <p:cNvSpPr/>
            <p:nvPr/>
          </p:nvSpPr>
          <p:spPr>
            <a:xfrm>
              <a:off x="9736159" y="4131172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ccia sinistra 28">
              <a:extLst>
                <a:ext uri="{FF2B5EF4-FFF2-40B4-BE49-F238E27FC236}">
                  <a16:creationId xmlns:a16="http://schemas.microsoft.com/office/drawing/2014/main" id="{B8A35D1C-3DCC-482E-09F4-783E9A97585F}"/>
                </a:ext>
              </a:extLst>
            </p:cNvPr>
            <p:cNvSpPr/>
            <p:nvPr/>
          </p:nvSpPr>
          <p:spPr>
            <a:xfrm>
              <a:off x="9737650" y="4317690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ccia sinistra 29">
              <a:extLst>
                <a:ext uri="{FF2B5EF4-FFF2-40B4-BE49-F238E27FC236}">
                  <a16:creationId xmlns:a16="http://schemas.microsoft.com/office/drawing/2014/main" id="{83BD1191-C3C3-4540-6B21-8AED1D2A4614}"/>
                </a:ext>
              </a:extLst>
            </p:cNvPr>
            <p:cNvSpPr/>
            <p:nvPr/>
          </p:nvSpPr>
          <p:spPr>
            <a:xfrm>
              <a:off x="9743329" y="4482176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ccia sinistra 30">
              <a:extLst>
                <a:ext uri="{FF2B5EF4-FFF2-40B4-BE49-F238E27FC236}">
                  <a16:creationId xmlns:a16="http://schemas.microsoft.com/office/drawing/2014/main" id="{C636BDE2-7FB2-1223-09B5-44EC6D6DA919}"/>
                </a:ext>
              </a:extLst>
            </p:cNvPr>
            <p:cNvSpPr/>
            <p:nvPr/>
          </p:nvSpPr>
          <p:spPr>
            <a:xfrm>
              <a:off x="9744820" y="4651374"/>
              <a:ext cx="185799" cy="51116"/>
            </a:xfrm>
            <a:prstGeom prst="leftArrow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3"/>
            <a:srcRect l="36404" t="75926" r="45263" b="13938"/>
            <a:stretch/>
          </p:blipFill>
          <p:spPr>
            <a:xfrm>
              <a:off x="6476258" y="5015405"/>
              <a:ext cx="3352800" cy="104273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EE9368-0335-0038-AF3C-A3D027AB659A}"/>
              </a:ext>
            </a:extLst>
          </p:cNvPr>
          <p:cNvSpPr txBox="1"/>
          <p:nvPr/>
        </p:nvSpPr>
        <p:spPr>
          <a:xfrm>
            <a:off x="3773511" y="295396"/>
            <a:ext cx="773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Futility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«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Quantification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»: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does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  <a:latin typeface="Calibri"/>
              </a:rPr>
              <a:t>it</a:t>
            </a:r>
            <a:r>
              <a:rPr lang="it-IT" sz="3600" b="1" i="1" dirty="0">
                <a:solidFill>
                  <a:srgbClr val="002060"/>
                </a:solidFill>
                <a:latin typeface="Calibri"/>
              </a:rPr>
              <a:t> work?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7267CB36-590B-5720-7199-F74A7F567C33}"/>
              </a:ext>
            </a:extLst>
          </p:cNvPr>
          <p:cNvCxnSpPr>
            <a:cxnSpLocks/>
          </p:cNvCxnSpPr>
          <p:nvPr/>
        </p:nvCxnSpPr>
        <p:spPr>
          <a:xfrm>
            <a:off x="3018364" y="1101135"/>
            <a:ext cx="91671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D869F96-5DAE-C4B3-CB4A-D4460A6C4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0" y="877"/>
            <a:ext cx="3582217" cy="15446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42197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499</TotalTime>
  <Words>624</Words>
  <Application>Microsoft Office PowerPoint</Application>
  <PresentationFormat>Widescreen</PresentationFormat>
  <Paragraphs>94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AdvTT73efd071</vt:lpstr>
      <vt:lpstr>AdvTT73efd071+20</vt:lpstr>
      <vt:lpstr>Arial</vt:lpstr>
      <vt:lpstr>Caecilia LT Std</vt:lpstr>
      <vt:lpstr>Calibri</vt:lpstr>
      <vt:lpstr>DuplicateSlab-Light</vt:lpstr>
      <vt:lpstr>STIX-Regular</vt:lpstr>
      <vt:lpstr>Wingdings</vt:lpstr>
      <vt:lpstr>RetrospectVTI</vt:lpstr>
      <vt:lpstr>Tema di Office</vt:lpstr>
      <vt:lpstr>Protocolli Multidisciplinari nel Fine Vita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Antonio La Greca</cp:lastModifiedBy>
  <cp:revision>30</cp:revision>
  <dcterms:created xsi:type="dcterms:W3CDTF">2022-02-27T17:36:31Z</dcterms:created>
  <dcterms:modified xsi:type="dcterms:W3CDTF">2025-10-15T17:39:06Z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